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iOI/qP73X+lHEu3S4D4yfxSCt0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0c7a32ab7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20c7a32ab7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c7a32ab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c7a32ab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c7a32ab7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c7a32ab7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c7a32ab7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0c7a32ab7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Acid and bases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rPr lang="en"/>
              <a:t>Science Explorer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rPr lang="en"/>
              <a:t>2/15/2023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are acids?</a:t>
            </a:r>
            <a:endParaRPr/>
          </a:p>
        </p:txBody>
      </p:sp>
      <p:sp>
        <p:nvSpPr>
          <p:cNvPr id="61" name="Google Shape;61;p2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Taste sour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Produce H+ in water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 is less than 7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u="sng"/>
              <a:t>Examples:</a:t>
            </a:r>
            <a:endParaRPr u="sng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Stomach acid (hydrocholric acid)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Lemon (citric acid)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Vinegar (acetic acid)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Tomato (oxalic acid)</a:t>
            </a:r>
            <a:endParaRPr/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8450" y="747913"/>
            <a:ext cx="327695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are bases?</a:t>
            </a:r>
            <a:endParaRPr/>
          </a:p>
        </p:txBody>
      </p:sp>
      <p:sp>
        <p:nvSpPr>
          <p:cNvPr id="68" name="Google Shape;68;p3"/>
          <p:cNvSpPr txBox="1"/>
          <p:nvPr>
            <p:ph idx="1" type="body"/>
          </p:nvPr>
        </p:nvSpPr>
        <p:spPr>
          <a:xfrm>
            <a:off x="311700" y="1152475"/>
            <a:ext cx="4538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Taste Bitter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Produces hydroxide ions OH- in water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 is higher than 7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u="sng"/>
              <a:t>Examples</a:t>
            </a:r>
            <a:endParaRPr u="sng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Liquid soap (potassium hydroxide)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Baking soda (sodium bicarbonate)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Detergens (sodium hydroxide)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Egg</a:t>
            </a:r>
            <a:endParaRPr/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8750" y="661263"/>
            <a:ext cx="349631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PH Scale</a:t>
            </a:r>
            <a:endParaRPr/>
          </a:p>
        </p:txBody>
      </p:sp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 b="7545" l="0" r="0" t="-6311"/>
          <a:stretch/>
        </p:blipFill>
        <p:spPr>
          <a:xfrm>
            <a:off x="1175575" y="276250"/>
            <a:ext cx="6792851" cy="354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"/>
          <p:cNvSpPr txBox="1"/>
          <p:nvPr/>
        </p:nvSpPr>
        <p:spPr>
          <a:xfrm>
            <a:off x="2262150" y="3826050"/>
            <a:ext cx="500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 is a measure of how acidic/basic water is.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1040275" y="4152775"/>
            <a:ext cx="767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range goes from 0 - 14, with 7 being neutral. pHs of less than 7 indicate acidity, whereas a pH of greater than 7 indicates a base.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152400" y="4743300"/>
            <a:ext cx="897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 is really a measure of the relative amount of free hydrogen and hydroxyl ions in the water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0c7a32ab76_0_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Red cabbage pH indicator</a:t>
            </a:r>
            <a:endParaRPr/>
          </a:p>
        </p:txBody>
      </p:sp>
      <p:sp>
        <p:nvSpPr>
          <p:cNvPr id="84" name="Google Shape;84;g20c7a32ab76_0_15"/>
          <p:cNvSpPr txBox="1"/>
          <p:nvPr/>
        </p:nvSpPr>
        <p:spPr>
          <a:xfrm>
            <a:off x="461900" y="4269500"/>
            <a:ext cx="837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 cabbage contains natural chemicals, called 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anthocyanins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that can be used as an indicator.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g20c7a32ab76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763" y="1170125"/>
            <a:ext cx="4420463" cy="294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Red cabbage pH indicator</a:t>
            </a:r>
            <a:endParaRPr/>
          </a:p>
        </p:txBody>
      </p:sp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4300" y="1698525"/>
            <a:ext cx="687705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"/>
          <p:cNvSpPr txBox="1"/>
          <p:nvPr/>
        </p:nvSpPr>
        <p:spPr>
          <a:xfrm>
            <a:off x="461900" y="4269500"/>
            <a:ext cx="837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When you pour red cabbage indicator into an </a:t>
            </a:r>
            <a:r>
              <a:rPr b="1" lang="en">
                <a:solidFill>
                  <a:srgbClr val="FF0000"/>
                </a:solidFill>
              </a:rPr>
              <a:t>ACID</a:t>
            </a:r>
            <a:r>
              <a:rPr lang="en"/>
              <a:t> it turns</a:t>
            </a:r>
            <a:r>
              <a:rPr b="1" lang="en">
                <a:highlight>
                  <a:srgbClr val="F4CCCC"/>
                </a:highlight>
              </a:rPr>
              <a:t> RED/PINK</a:t>
            </a:r>
            <a:endParaRPr b="1">
              <a:highlight>
                <a:srgbClr val="F4CCCC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/>
              <a:t>When you pour red cabbage indicator into a </a:t>
            </a:r>
            <a:r>
              <a:rPr b="1" lang="en">
                <a:solidFill>
                  <a:srgbClr val="0000FF"/>
                </a:solidFill>
              </a:rPr>
              <a:t>BASE</a:t>
            </a:r>
            <a:r>
              <a:rPr lang="en"/>
              <a:t> it turns </a:t>
            </a:r>
            <a:r>
              <a:rPr b="1" lang="en">
                <a:highlight>
                  <a:srgbClr val="C9DAF8"/>
                </a:highlight>
              </a:rPr>
              <a:t>BLUE/GREEN</a:t>
            </a:r>
            <a:endParaRPr b="1">
              <a:highlight>
                <a:srgbClr val="C9DAF8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0c7a32ab76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Acid Test</a:t>
            </a:r>
            <a:endParaRPr/>
          </a:p>
        </p:txBody>
      </p:sp>
      <p:sp>
        <p:nvSpPr>
          <p:cNvPr id="98" name="Google Shape;98;g20c7a32ab76_0_0"/>
          <p:cNvSpPr txBox="1"/>
          <p:nvPr>
            <p:ph idx="1" type="body"/>
          </p:nvPr>
        </p:nvSpPr>
        <p:spPr>
          <a:xfrm>
            <a:off x="311700" y="1098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Investigate which drink is most ‘acidic’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Taste each drink: which one is most sour? Vinegar, lemon, grapefruit, tomato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sourness have association with acidity?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Rank your drinks to most acidic to least acidic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with cabbage water indicator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Look at th color change and assess acidity. Is your guess correct? Which is more acidic?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with pH strip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SAVE the vinegar cup!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0c7a32ab76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2: Base Test</a:t>
            </a:r>
            <a:endParaRPr/>
          </a:p>
        </p:txBody>
      </p:sp>
      <p:sp>
        <p:nvSpPr>
          <p:cNvPr id="104" name="Google Shape;104;g20c7a32ab76_0_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Investigate which drink is most ‘basic’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 NOT TEST BASIC : detergents, baking soda, egg white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Optional: what do they feel like?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Guess which one you think would be a stronger/weaker base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with cabbage water indicator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Look at th color change and assess how basic each substance is. Is your guess correct? Which is more basic?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with pH strip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SAVE the baking soda cup!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0c7a32ab76_0_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3: Neutralization</a:t>
            </a:r>
            <a:endParaRPr/>
          </a:p>
        </p:txBody>
      </p:sp>
      <p:sp>
        <p:nvSpPr>
          <p:cNvPr id="110" name="Google Shape;110;g20c7a32ab76_0_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would you make your acidic/ basic solution more neutral?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there a benefit to neutralization?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i.e) You have acid reflux -&gt; you need to reduce acidity of your digestive enzyme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</a:t>
            </a:r>
            <a:r>
              <a:rPr lang="en"/>
              <a:t>antacid</a:t>
            </a:r>
            <a:r>
              <a:rPr lang="en"/>
              <a:t> like tums!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would happen?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Question) How would you neutralize a basic substance based off of </a:t>
            </a:r>
            <a:r>
              <a:rPr lang="en"/>
              <a:t>what</a:t>
            </a:r>
            <a:r>
              <a:rPr lang="en"/>
              <a:t> we discussed?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Add…?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this using the baking soda cup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