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39" d="100"/>
          <a:sy n="39" d="100"/>
        </p:scale>
        <p:origin x="4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1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2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5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6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6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5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2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1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8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EC49AF-4930-4011-97AE-3B9E7D5A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7" b="12652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00C25-3C52-4FAD-B75E-322AFA65B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Science Explorers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7ABB7-5BF6-47E5-B9E8-7765AB462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 err="1"/>
              <a:t>WEEk</a:t>
            </a:r>
            <a:r>
              <a:rPr lang="en-US" dirty="0"/>
              <a:t> 1 of Engineering!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7709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BF3D4-64DA-449B-8A46-8150D3046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536780" cy="3566160"/>
          </a:xfrm>
        </p:spPr>
        <p:txBody>
          <a:bodyPr>
            <a:normAutofit/>
          </a:bodyPr>
          <a:lstStyle/>
          <a:p>
            <a:r>
              <a:rPr lang="en-US" sz="6800"/>
              <a:t>What is “Engineering”?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2ECC-4B93-4B1E-A856-4C0B6C3C2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645152"/>
            <a:ext cx="5534009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 to Engineering</a:t>
            </a:r>
          </a:p>
        </p:txBody>
      </p:sp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7660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6" descr="Design">
            <a:extLst>
              <a:ext uri="{FF2B5EF4-FFF2-40B4-BE49-F238E27FC236}">
                <a16:creationId xmlns:a16="http://schemas.microsoft.com/office/drawing/2014/main" id="{C5242677-CF12-4932-856D-011DBF6C7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5677" y="1243577"/>
            <a:ext cx="3841219" cy="3841219"/>
          </a:xfrm>
          <a:prstGeom prst="rect">
            <a:avLst/>
          </a:prstGeom>
        </p:spPr>
      </p:pic>
      <p:sp>
        <p:nvSpPr>
          <p:cNvPr id="32" name="Rectangle 27">
            <a:extLst>
              <a:ext uri="{FF2B5EF4-FFF2-40B4-BE49-F238E27FC236}">
                <a16:creationId xmlns:a16="http://schemas.microsoft.com/office/drawing/2014/main" id="{596FA172-921E-4C46-94E3-3FC0695A7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24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F58465-5898-466B-A10A-BB15A2951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66740"/>
              </p:ext>
            </p:extLst>
          </p:nvPr>
        </p:nvGraphicFramePr>
        <p:xfrm>
          <a:off x="1837205" y="-221218"/>
          <a:ext cx="8517589" cy="658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028993" imgH="3886200" progId="AcroExch.Document.DC">
                  <p:embed/>
                </p:oleObj>
              </mc:Choice>
              <mc:Fallback>
                <p:oleObj name="Acrobat Document" r:id="rId3" imgW="5028993" imgH="3886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7205" y="-221218"/>
                        <a:ext cx="8517589" cy="658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AAC9AC-3BFB-4B66-AEB0-FB4894F0ECB0}"/>
              </a:ext>
            </a:extLst>
          </p:cNvPr>
          <p:cNvSpPr txBox="1"/>
          <p:nvPr/>
        </p:nvSpPr>
        <p:spPr>
          <a:xfrm>
            <a:off x="4095750" y="-85725"/>
            <a:ext cx="139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always begin with a need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A4A52-8CD4-4669-8006-80CC891C8BFB}"/>
              </a:ext>
            </a:extLst>
          </p:cNvPr>
          <p:cNvSpPr txBox="1"/>
          <p:nvPr/>
        </p:nvSpPr>
        <p:spPr>
          <a:xfrm>
            <a:off x="7643812" y="114330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Engineering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16404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955D6-2915-41FF-B3DB-4923898F1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27F19-FE30-4B45-BBBE-5E4A6B507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Design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79C1B-1536-439C-B65F-6EEB8E256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Guidelines to Brainstorming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E1D7-AB7D-481E-B0C4-8652EC7D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Guidelines to Brainstorming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7CD04-7175-4A7A-BA75-7077EFD28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14D-5AEB-49A2-A3F9-68B3C76F03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Have fun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Encourage wild ideas!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Write all ideas down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Stay focused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Build on your teammate's ideas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247F7-BF3A-4E9A-A342-F3FA52CDB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Don’t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48DB1-6BB6-42DF-8FE7-D9E394AC2A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Get discouraged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(Provide only positive)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Talk over your teammates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(Do hold only 1 conversation at a time)</a:t>
            </a:r>
          </a:p>
        </p:txBody>
      </p:sp>
    </p:spTree>
    <p:extLst>
      <p:ext uri="{BB962C8B-B14F-4D97-AF65-F5344CB8AC3E}">
        <p14:creationId xmlns:p14="http://schemas.microsoft.com/office/powerpoint/2010/main" val="120314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24E4FB28-D425-4B2B-83EC-7F2C0FBD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2" name="Picture 4" descr="How Much Does a Cargo Ship Weigh? | Boating Geeks">
            <a:extLst>
              <a:ext uri="{FF2B5EF4-FFF2-40B4-BE49-F238E27FC236}">
                <a16:creationId xmlns:a16="http://schemas.microsoft.com/office/drawing/2014/main" id="{2C3F5E0E-5E7C-47CB-A757-8A26380A1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r="20060" b="2"/>
          <a:stretch/>
        </p:blipFill>
        <p:spPr bwMode="auto">
          <a:xfrm>
            <a:off x="20" y="3579"/>
            <a:ext cx="6014565" cy="68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4585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ailing Boat Floating On Water Surface. Vector Color Illustration...  Royalty Free Cliparts, Vectors, And Stock Illustration. Image 97621867.">
            <a:extLst>
              <a:ext uri="{FF2B5EF4-FFF2-40B4-BE49-F238E27FC236}">
                <a16:creationId xmlns:a16="http://schemas.microsoft.com/office/drawing/2014/main" id="{0489DF21-2A3F-4598-BC5F-13C0AAE56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r="-1" b="-1"/>
          <a:stretch/>
        </p:blipFill>
        <p:spPr bwMode="auto">
          <a:xfrm>
            <a:off x="7377974" y="107805"/>
            <a:ext cx="3527773" cy="34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02E09A6E-9944-4132-A5E2-2417167D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2"/>
            <a:ext cx="4516920" cy="2375756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How do boats float?!?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07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70000079-0FD7-4D17-A635-3A44BC101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36EE44-E17C-4CB7-97A7-0E7B6D299B1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985308" y="1285653"/>
                <a:ext cx="5957489" cy="1637047"/>
              </a:xfrm>
            </p:spPr>
            <p:txBody>
              <a:bodyPr anchor="b"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ensity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36EE44-E17C-4CB7-97A7-0E7B6D299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985308" y="1285653"/>
                <a:ext cx="5957489" cy="1637047"/>
              </a:xfrm>
              <a:blipFill>
                <a:blip r:embed="rId5"/>
                <a:stretch>
                  <a:fillRect b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DD7BCD09-CFEA-4684-AEC6-699E5728A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950" y="3932349"/>
            <a:ext cx="3205640" cy="77418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Fixed Densities: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1F79F0AB-69D4-4399-8329-B24233C38482}"/>
              </a:ext>
            </a:extLst>
          </p:cNvPr>
          <p:cNvSpPr txBox="1">
            <a:spLocks/>
          </p:cNvSpPr>
          <p:nvPr/>
        </p:nvSpPr>
        <p:spPr>
          <a:xfrm>
            <a:off x="906949" y="4620984"/>
            <a:ext cx="3979375" cy="1227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none" dirty="0">
                <a:solidFill>
                  <a:schemeClr val="bg1"/>
                </a:solidFill>
                <a:latin typeface="Abadi" panose="020B0604020104020204" pitchFamily="34" charset="0"/>
              </a:rPr>
              <a:t>Water		= 1.0 g/mL</a:t>
            </a:r>
          </a:p>
          <a:p>
            <a:r>
              <a:rPr lang="en-US" sz="2000" cap="none" dirty="0">
                <a:solidFill>
                  <a:schemeClr val="bg1"/>
                </a:solidFill>
                <a:latin typeface="Abadi" panose="020B0604020202020204" pitchFamily="34" charset="0"/>
              </a:rPr>
              <a:t>Aluminum 	= 2.6 g/mL</a:t>
            </a:r>
            <a:endParaRPr lang="en-US" sz="2000" cap="none" dirty="0">
              <a:solidFill>
                <a:schemeClr val="bg1"/>
              </a:solidFill>
            </a:endParaRPr>
          </a:p>
        </p:txBody>
      </p:sp>
      <p:pic>
        <p:nvPicPr>
          <p:cNvPr id="4" name="Picture 2" descr="Sailing Boat Floating On Water Surface. Vector Color Illustration...  Royalty Free Cliparts, Vectors, And Stock Illustration. Image 97621867.">
            <a:extLst>
              <a:ext uri="{FF2B5EF4-FFF2-40B4-BE49-F238E27FC236}">
                <a16:creationId xmlns:a16="http://schemas.microsoft.com/office/drawing/2014/main" id="{761F7ABD-D9F3-40E7-999E-98B4968EF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r="-1" b="-1"/>
          <a:stretch/>
        </p:blipFill>
        <p:spPr bwMode="auto">
          <a:xfrm>
            <a:off x="6133768" y="3621201"/>
            <a:ext cx="2807873" cy="27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Buoyancy">
            <a:extLst>
              <a:ext uri="{FF2B5EF4-FFF2-40B4-BE49-F238E27FC236}">
                <a16:creationId xmlns:a16="http://schemas.microsoft.com/office/drawing/2014/main" id="{24A39DE1-7EA0-4E7E-A452-E96C9EE94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5"/>
          <a:stretch/>
        </p:blipFill>
        <p:spPr bwMode="auto">
          <a:xfrm>
            <a:off x="5357117" y="-147077"/>
            <a:ext cx="6908602" cy="70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4FEFEA-E7F1-4728-9AE5-49345F87B443}"/>
              </a:ext>
            </a:extLst>
          </p:cNvPr>
          <p:cNvSpPr/>
          <p:nvPr/>
        </p:nvSpPr>
        <p:spPr>
          <a:xfrm>
            <a:off x="9179104" y="150874"/>
            <a:ext cx="2256788" cy="40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9C9C8-044C-458B-81A8-72A3F4FC125E}"/>
              </a:ext>
            </a:extLst>
          </p:cNvPr>
          <p:cNvSpPr/>
          <p:nvPr/>
        </p:nvSpPr>
        <p:spPr>
          <a:xfrm>
            <a:off x="9991340" y="4044497"/>
            <a:ext cx="1444552" cy="928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8C1E0-ED47-4D2D-A65B-61579F636BFC}"/>
              </a:ext>
            </a:extLst>
          </p:cNvPr>
          <p:cNvSpPr txBox="1"/>
          <p:nvPr/>
        </p:nvSpPr>
        <p:spPr>
          <a:xfrm>
            <a:off x="949074" y="3782887"/>
            <a:ext cx="310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none" dirty="0">
                <a:solidFill>
                  <a:schemeClr val="bg1"/>
                </a:solidFill>
                <a:latin typeface="Abadi" panose="020B0604020104020204" pitchFamily="34" charset="0"/>
              </a:rPr>
              <a:t>Water</a:t>
            </a:r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800" cap="none" dirty="0">
                <a:solidFill>
                  <a:schemeClr val="bg1"/>
                </a:solidFill>
                <a:latin typeface="Abadi" panose="020B0604020104020204" pitchFamily="34" charset="0"/>
              </a:rPr>
              <a:t>= 1.0 g/mL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4EC7F-0649-4209-8831-F8FE6BBC5C17}"/>
              </a:ext>
            </a:extLst>
          </p:cNvPr>
          <p:cNvSpPr txBox="1"/>
          <p:nvPr/>
        </p:nvSpPr>
        <p:spPr>
          <a:xfrm>
            <a:off x="301160" y="4557039"/>
            <a:ext cx="6134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Density (g/mL)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C39C1-7E9D-4E19-955F-14C2C726DABA}"/>
              </a:ext>
            </a:extLst>
          </p:cNvPr>
          <p:cNvSpPr txBox="1"/>
          <p:nvPr/>
        </p:nvSpPr>
        <p:spPr>
          <a:xfrm>
            <a:off x="1122554" y="551566"/>
            <a:ext cx="310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Air </a:t>
            </a:r>
            <a:r>
              <a:rPr lang="en-US" sz="2800" cap="none" dirty="0">
                <a:solidFill>
                  <a:schemeClr val="bg1"/>
                </a:solidFill>
                <a:latin typeface="Abadi" panose="020B0604020104020204" pitchFamily="34" charset="0"/>
              </a:rPr>
              <a:t>= 0.001 g/mL</a:t>
            </a:r>
          </a:p>
        </p:txBody>
      </p:sp>
    </p:spTree>
    <p:extLst>
      <p:ext uri="{BB962C8B-B14F-4D97-AF65-F5344CB8AC3E}">
        <p14:creationId xmlns:p14="http://schemas.microsoft.com/office/powerpoint/2010/main" val="36569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1FD6C-1A4A-42AD-8DBD-D0B49516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0" b="85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61870-CF4C-448E-8668-1793E72AFCAD}"/>
              </a:ext>
            </a:extLst>
          </p:cNvPr>
          <p:cNvSpPr txBox="1"/>
          <p:nvPr/>
        </p:nvSpPr>
        <p:spPr>
          <a:xfrm>
            <a:off x="0" y="-171450"/>
            <a:ext cx="849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cap="none" dirty="0">
                <a:solidFill>
                  <a:schemeClr val="bg1"/>
                </a:solidFill>
                <a:latin typeface="Abadi" panose="020B0604020104020204" pitchFamily="34" charset="0"/>
              </a:rPr>
              <a:t>Float your boat!</a:t>
            </a:r>
            <a:endParaRPr lang="en-US" sz="8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2EC0F8B-CE36-469A-8DFC-D727242F101E}"/>
              </a:ext>
            </a:extLst>
          </p:cNvPr>
          <p:cNvSpPr txBox="1">
            <a:spLocks/>
          </p:cNvSpPr>
          <p:nvPr/>
        </p:nvSpPr>
        <p:spPr>
          <a:xfrm>
            <a:off x="68580" y="3853624"/>
            <a:ext cx="4639736" cy="29108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Have fun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Make positive comments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Encourage wild ideas!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Write all these wild ideas down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Stay focused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Build on your teammate's ideas</a:t>
            </a:r>
          </a:p>
        </p:txBody>
      </p:sp>
    </p:spTree>
    <p:extLst>
      <p:ext uri="{BB962C8B-B14F-4D97-AF65-F5344CB8AC3E}">
        <p14:creationId xmlns:p14="http://schemas.microsoft.com/office/powerpoint/2010/main" val="6374005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C69996"/>
      </a:accent1>
      <a:accent2>
        <a:srgbClr val="BA9B7F"/>
      </a:accent2>
      <a:accent3>
        <a:srgbClr val="A9A580"/>
      </a:accent3>
      <a:accent4>
        <a:srgbClr val="99AA74"/>
      </a:accent4>
      <a:accent5>
        <a:srgbClr val="8DAC82"/>
      </a:accent5>
      <a:accent6>
        <a:srgbClr val="78AF80"/>
      </a:accent6>
      <a:hlink>
        <a:srgbClr val="578D90"/>
      </a:hlink>
      <a:folHlink>
        <a:srgbClr val="7F7F7F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158</Words>
  <Application>Microsoft Office PowerPoint</Application>
  <PresentationFormat>Widescreen</PresentationFormat>
  <Paragraphs>35</Paragraphs>
  <Slides>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</vt:lpstr>
      <vt:lpstr>Arial</vt:lpstr>
      <vt:lpstr>Arial Nova Light</vt:lpstr>
      <vt:lpstr>Bembo</vt:lpstr>
      <vt:lpstr>Calibri</vt:lpstr>
      <vt:lpstr>Cambria Math</vt:lpstr>
      <vt:lpstr>Wingdings</vt:lpstr>
      <vt:lpstr>RetrospectVTI</vt:lpstr>
      <vt:lpstr>Adobe Acrobat Document</vt:lpstr>
      <vt:lpstr>Science Explorers</vt:lpstr>
      <vt:lpstr>What is “Engineering”?</vt:lpstr>
      <vt:lpstr>PowerPoint Presentation</vt:lpstr>
      <vt:lpstr>Design Process</vt:lpstr>
      <vt:lpstr>Guidelines to Brainstorming</vt:lpstr>
      <vt:lpstr>PowerPoint Presentation</vt:lpstr>
      <vt:lpstr>Density=  Mass/Volume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Explorers</dc:title>
  <dc:creator>Laurel M Marsh</dc:creator>
  <cp:lastModifiedBy>Laurel M Marsh</cp:lastModifiedBy>
  <cp:revision>3</cp:revision>
  <dcterms:created xsi:type="dcterms:W3CDTF">2020-10-16T04:19:32Z</dcterms:created>
  <dcterms:modified xsi:type="dcterms:W3CDTF">2020-10-16T04:58:13Z</dcterms:modified>
</cp:coreProperties>
</file>