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73" r:id="rId10"/>
    <p:sldId id="267" r:id="rId11"/>
    <p:sldId id="272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AF65-1F9C-7D7F-2C17-C8EDB2AF1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0DBBB-44CA-78DD-FEFD-DFB08D400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1D80-3D03-2ACA-D49A-DB5FECBB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FCA5D-0470-D320-43C9-FA78A35B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BF66-849B-C337-5F8F-A9453361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C63D-7422-EE6B-D333-8E7BF8CE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F1C51-1303-0E91-CFE1-7DE0C9D8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F09AF-4BFD-92F0-7450-22228E40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40FC9-F804-6F0E-1254-F1593115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8AF1-30EC-02E2-5712-E4809CE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C02C1-C932-795A-96CC-860DDE5F2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7C9C-B964-91C2-E623-B11904DB9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BF0B-9E64-77DE-6077-C60B76D8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F837-A500-7F0B-F0DF-58F8EE46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BBA8-7A2E-4DEB-4615-C36BA94E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22D-8C1F-5EAF-8AB8-6D74EAE7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6AE9-8851-85D2-5433-AAF4506F5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F2DC4-0804-126B-3063-833A9B6B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2BD46-956F-052E-A657-7986BFB3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9DBB1-C0E4-3CB0-2F1E-E788D929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9412-E062-F333-2BE9-BC6E43E5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192D4-CB28-852C-4324-1000514F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F938C-A386-3DCD-5A07-91AEDD5B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C7FDC-6207-8B61-5794-6D86025A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9BCC7-46AB-84ED-9B52-BA48D103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1BE0-5260-E134-A621-E298CC6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048AD-F0DC-8D1E-326A-543AB1E10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5EAA2-62B7-D312-193A-A342B2643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178-B5F3-A8F9-3F2C-43ACB6CA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3DA9F-6D0F-ABAD-4A48-CF36445C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990B9-E927-43DB-7D37-2B530D04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7476-4972-C318-0CC1-F443C9AC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9032-7258-C901-DC20-9D98BE0A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FE1F4-2599-D5CA-66EA-FD87395A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1D8AE-3C7A-EB3A-838F-0E391DAAC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58EA8-7B05-4629-C5F5-0F4340AB6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C1173-D617-1BB3-CB2C-0FC2DFAD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D2D82-F2F2-0294-5B32-C67CD147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1D293-302C-9A06-2DBF-19A4F7FE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4398-BA7F-DFDE-584A-4D4598AC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1CA38-795D-A355-604F-4C4BE023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4585-A493-58EB-E6D4-59863F74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C0EDF-E818-F69B-09A2-B166E448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25391-2B35-5092-CF27-0725A92C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AA425-8F5E-7048-BB77-A1E33342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9A03-CD2A-D044-3CC1-400352ED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EE8F-817E-1CC9-0DDA-D58A83A6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8A2D-47A6-847E-F475-EBACE524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BAB5-114E-23A8-1F55-7EF4E845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9AE9F-52A8-AF9D-DD4C-22FC32C4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1A035-E53F-9AB4-38F8-799DE1B2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A4A38-1051-DDFF-0697-42C6D36B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A100-1DE7-204F-1EDC-B4F4D54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20118-ADD0-6436-9272-4ECD05FA0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49ADF-E85C-BE39-6139-DEDA32DE7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5293-6954-FF8D-2CDE-EEC66465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09F78-C239-F271-26F5-B529CD0F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6A413-5BDA-2DD5-C746-9C55A483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84DC7-E079-4061-0DDF-4BB8EE97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46B0E-2F8A-56A7-2821-442DCB7B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F3FF-2B33-6659-0DFD-A950AA1D5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2A0E-7488-4130-98CC-B8A47040EC4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49B61-4617-F2F7-3BC5-AFB540C3C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F4CA-F572-0DC3-9A1E-9BAB29815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F551-C9AE-4516-8290-025BE923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01082-CBB9-E447-9BEB-353586E6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/>
              <a:t>Strawberry DNA extraction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94DA0-EEAE-952D-E5C1-2AF9ED82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Science Explorers</a:t>
            </a:r>
          </a:p>
          <a:p>
            <a:endParaRPr lang="en-US" dirty="0"/>
          </a:p>
          <a:p>
            <a:r>
              <a:rPr lang="en-US" dirty="0"/>
              <a:t>2023 Food Sciences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F4FFA-209A-70E6-9CF2-C997A887C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6" r="33215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7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remove cell membranes?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0E994-D705-FE9C-88A7-0D9A07EA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239" r="-1186" b="9596"/>
          <a:stretch/>
        </p:blipFill>
        <p:spPr>
          <a:xfrm>
            <a:off x="916674" y="1538746"/>
            <a:ext cx="10358651" cy="482957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FFA360-F437-16CD-A245-6D31ECFCF6A4}"/>
              </a:ext>
            </a:extLst>
          </p:cNvPr>
          <p:cNvSpPr/>
          <p:nvPr/>
        </p:nvSpPr>
        <p:spPr>
          <a:xfrm>
            <a:off x="1489841" y="4217276"/>
            <a:ext cx="5202621" cy="1789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remove cell membranes?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0E994-D705-FE9C-88A7-0D9A07EA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239" r="-1186" b="9596"/>
          <a:stretch/>
        </p:blipFill>
        <p:spPr>
          <a:xfrm>
            <a:off x="916674" y="1538746"/>
            <a:ext cx="10358651" cy="48295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BD9BCE-A072-BCB2-C31E-A500E77C6E77}"/>
              </a:ext>
            </a:extLst>
          </p:cNvPr>
          <p:cNvSpPr txBox="1"/>
          <p:nvPr/>
        </p:nvSpPr>
        <p:spPr>
          <a:xfrm>
            <a:off x="2448588" y="9770156"/>
            <a:ext cx="8151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/>
              <a:t>Cell membranes are made of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phospholipids</a:t>
            </a:r>
          </a:p>
          <a:p>
            <a:pPr eaLnBrk="1" hangingPunct="1"/>
            <a:r>
              <a:rPr lang="en-US" altLang="en-US" dirty="0"/>
              <a:t>Phospholipids </a:t>
            </a:r>
            <a:r>
              <a:rPr lang="en-US" altLang="en-US" b="1" dirty="0"/>
              <a:t>won’t dissolve in water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What do you use in your home to remove oils from your hands or your dishes?</a:t>
            </a:r>
          </a:p>
        </p:txBody>
      </p:sp>
    </p:spTree>
    <p:extLst>
      <p:ext uri="{BB962C8B-B14F-4D97-AF65-F5344CB8AC3E}">
        <p14:creationId xmlns:p14="http://schemas.microsoft.com/office/powerpoint/2010/main" val="115681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remove debris?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D5F85A4-E01A-0C24-832C-53863F59D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7" y="1378522"/>
            <a:ext cx="8396132" cy="51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isolate DNA?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6CC19F1-8B5A-B6B6-AF83-FD242E22D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44" y="1167869"/>
            <a:ext cx="9391711" cy="56901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ACCC2-7742-5CF7-046B-75B02FF09E51}"/>
              </a:ext>
            </a:extLst>
          </p:cNvPr>
          <p:cNvSpPr txBox="1"/>
          <p:nvPr/>
        </p:nvSpPr>
        <p:spPr>
          <a:xfrm>
            <a:off x="1807123" y="5768959"/>
            <a:ext cx="4901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/>
              <a:t>To see DNA, it must be </a:t>
            </a:r>
            <a:r>
              <a:rPr lang="en-US" altLang="en-US" b="1" dirty="0">
                <a:solidFill>
                  <a:srgbClr val="FF0000"/>
                </a:solidFill>
              </a:rPr>
              <a:t>extracted or “spooled”</a:t>
            </a:r>
            <a:r>
              <a:rPr lang="en-US" altLang="en-US" dirty="0"/>
              <a:t> from the remaining liquid you filtered.</a:t>
            </a:r>
          </a:p>
          <a:p>
            <a:pPr eaLnBrk="1" hangingPunct="1"/>
            <a:r>
              <a:rPr lang="en-US" altLang="en-US" dirty="0"/>
              <a:t>DNA dissolves in water, but </a:t>
            </a:r>
            <a:r>
              <a:rPr lang="en-US" altLang="en-US" b="1" dirty="0">
                <a:solidFill>
                  <a:srgbClr val="FF0000"/>
                </a:solidFill>
              </a:rPr>
              <a:t>NOT in alcohol</a:t>
            </a:r>
          </a:p>
        </p:txBody>
      </p:sp>
    </p:spTree>
    <p:extLst>
      <p:ext uri="{BB962C8B-B14F-4D97-AF65-F5344CB8AC3E}">
        <p14:creationId xmlns:p14="http://schemas.microsoft.com/office/powerpoint/2010/main" val="315457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isolate DNA?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6CC19F1-8B5A-B6B6-AF83-FD242E22D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44" y="1167869"/>
            <a:ext cx="9391711" cy="56901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1CBE1-6B7E-28A2-93EF-93163FF309DF}"/>
              </a:ext>
            </a:extLst>
          </p:cNvPr>
          <p:cNvSpPr txBox="1"/>
          <p:nvPr/>
        </p:nvSpPr>
        <p:spPr>
          <a:xfrm>
            <a:off x="1198179" y="5808519"/>
            <a:ext cx="6792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DNA</a:t>
            </a:r>
            <a:r>
              <a:rPr lang="en-US" altLang="en-US" dirty="0"/>
              <a:t> will appear as a </a:t>
            </a:r>
            <a:r>
              <a:rPr lang="en-US" altLang="en-US" b="1" dirty="0">
                <a:solidFill>
                  <a:srgbClr val="FF0000"/>
                </a:solidFill>
              </a:rPr>
              <a:t>white precipitate</a:t>
            </a:r>
            <a:r>
              <a:rPr lang="en-US" altLang="en-US" dirty="0"/>
              <a:t> once the alcohol is added</a:t>
            </a:r>
          </a:p>
          <a:p>
            <a:pPr eaLnBrk="1" hangingPunct="1"/>
            <a:r>
              <a:rPr lang="en-US" altLang="en-US" dirty="0"/>
              <a:t>HOLD THE TUBE by the </a:t>
            </a:r>
            <a:r>
              <a:rPr lang="en-US" altLang="en-US" b="1" dirty="0">
                <a:solidFill>
                  <a:srgbClr val="FF0000"/>
                </a:solidFill>
              </a:rPr>
              <a:t>TOP</a:t>
            </a:r>
            <a:r>
              <a:rPr lang="en-US" altLang="en-US" dirty="0"/>
              <a:t>, not the bottom so the DNA strands won’t </a:t>
            </a:r>
            <a:r>
              <a:rPr lang="en-US" altLang="en-US" b="1" dirty="0">
                <a:solidFill>
                  <a:srgbClr val="FF0000"/>
                </a:solidFill>
              </a:rPr>
              <a:t>fragment from the heat of your hands!</a:t>
            </a:r>
          </a:p>
        </p:txBody>
      </p:sp>
    </p:spTree>
    <p:extLst>
      <p:ext uri="{BB962C8B-B14F-4D97-AF65-F5344CB8AC3E}">
        <p14:creationId xmlns:p14="http://schemas.microsoft.com/office/powerpoint/2010/main" val="221854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atura MT Script Capitals" panose="03020802060602070202" pitchFamily="66" charset="0"/>
              </a:rPr>
              <a:t>Summary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Break open cells by mashing the fruit</a:t>
            </a:r>
          </a:p>
          <a:p>
            <a:r>
              <a:rPr lang="en-GB" dirty="0"/>
              <a:t>Dissolve organelles and cell membranes with detergent.</a:t>
            </a:r>
          </a:p>
          <a:p>
            <a:r>
              <a:rPr lang="en-GB" dirty="0"/>
              <a:t>Separate DNA from proteins with salt: </a:t>
            </a:r>
          </a:p>
          <a:p>
            <a:r>
              <a:rPr lang="en-GB" dirty="0"/>
              <a:t>Na(+) is attracted to (–)DNA so it bumps off the protein. </a:t>
            </a:r>
          </a:p>
          <a:p>
            <a:r>
              <a:rPr lang="en-GB" dirty="0"/>
              <a:t>Filter out the clumps with a </a:t>
            </a:r>
            <a:r>
              <a:rPr lang="en-GB" dirty="0" err="1"/>
              <a:t>cheesclothe</a:t>
            </a:r>
            <a:endParaRPr lang="en-GB" dirty="0"/>
          </a:p>
          <a:p>
            <a:r>
              <a:rPr lang="en-GB" dirty="0"/>
              <a:t>DNA precipitates in cold alcohol and is spooled out.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2224585"/>
            <a:ext cx="3548418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4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D48B1-F639-7A6F-15BE-EE16BF4A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A4F68-9B5C-535A-AEEB-6FE8AF11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Does food have DNA?</a:t>
            </a: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81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A4F68-9B5C-535A-AEEB-6FE8AF11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food have DNA?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5AA3-A48A-0477-958C-C8C0A05B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YES! DNA is present in the cells of all living organoids</a:t>
            </a:r>
          </a:p>
          <a:p>
            <a:endParaRPr lang="en-US" dirty="0"/>
          </a:p>
          <a:p>
            <a:r>
              <a:rPr lang="en-US" dirty="0"/>
              <a:t>The process of extracting DNA from a cell is the first step for many laboratory procedures in biotech</a:t>
            </a:r>
          </a:p>
          <a:p>
            <a:endParaRPr lang="en-US" dirty="0"/>
          </a:p>
          <a:p>
            <a:r>
              <a:rPr lang="en-US" dirty="0"/>
              <a:t>Scientist must be able to separate DNA from the unwanted substances of cells gently so that the DNA does not break up.</a:t>
            </a:r>
          </a:p>
        </p:txBody>
      </p:sp>
    </p:spTree>
    <p:extLst>
      <p:ext uri="{BB962C8B-B14F-4D97-AF65-F5344CB8AC3E}">
        <p14:creationId xmlns:p14="http://schemas.microsoft.com/office/powerpoint/2010/main" val="22189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4F68-9B5C-535A-AEEB-6FE8AF11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DNA Fun FACTS!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5AA3-A48A-0477-958C-C8C0A05B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Each cell contains </a:t>
            </a:r>
            <a:r>
              <a:rPr lang="en-US" altLang="en-US" b="1" dirty="0">
                <a:solidFill>
                  <a:srgbClr val="FF0000"/>
                </a:solidFill>
              </a:rPr>
              <a:t>9 feet of DNA</a:t>
            </a:r>
          </a:p>
          <a:p>
            <a:pPr eaLnBrk="1" hangingPunct="1"/>
            <a:r>
              <a:rPr lang="en-US" altLang="en-US" dirty="0"/>
              <a:t>In an average meal, you </a:t>
            </a:r>
            <a:r>
              <a:rPr lang="en-US" altLang="en-US" b="1" dirty="0">
                <a:solidFill>
                  <a:srgbClr val="FF0000"/>
                </a:solidFill>
              </a:rPr>
              <a:t>EAT approximately 55,000,000</a:t>
            </a:r>
            <a:r>
              <a:rPr lang="en-US" altLang="en-US" dirty="0"/>
              <a:t> cells</a:t>
            </a:r>
          </a:p>
          <a:p>
            <a:pPr eaLnBrk="1" hangingPunct="1"/>
            <a:r>
              <a:rPr lang="en-US" altLang="en-US" dirty="0"/>
              <a:t>This is equal to approximately </a:t>
            </a:r>
            <a:r>
              <a:rPr lang="en-US" altLang="en-US" b="1" dirty="0">
                <a:solidFill>
                  <a:srgbClr val="FF0000"/>
                </a:solidFill>
              </a:rPr>
              <a:t>93,205 miles of DNA</a:t>
            </a:r>
          </a:p>
        </p:txBody>
      </p:sp>
    </p:spTree>
    <p:extLst>
      <p:ext uri="{BB962C8B-B14F-4D97-AF65-F5344CB8AC3E}">
        <p14:creationId xmlns:p14="http://schemas.microsoft.com/office/powerpoint/2010/main" val="172958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extract DNA from strawberries?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0923-B482-61D4-EDEC-8FA9F833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4"/>
          <a:stretch/>
        </p:blipFill>
        <p:spPr>
          <a:xfrm>
            <a:off x="1471635" y="1522632"/>
            <a:ext cx="9248730" cy="55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extract DNA from strawberries?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0923-B482-61D4-EDEC-8FA9F833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4"/>
          <a:stretch/>
        </p:blipFill>
        <p:spPr>
          <a:xfrm>
            <a:off x="675663" y="2364827"/>
            <a:ext cx="5762106" cy="3449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96A8E0-DA3A-7BFB-292A-0A744CF5C242}"/>
              </a:ext>
            </a:extLst>
          </p:cNvPr>
          <p:cNvSpPr txBox="1"/>
          <p:nvPr/>
        </p:nvSpPr>
        <p:spPr>
          <a:xfrm>
            <a:off x="6723993" y="2364827"/>
            <a:ext cx="5186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extract DNA you must remove…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Cell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Cytoplasm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Nuclear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339518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extract DNA from strawberries?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0923-B482-61D4-EDEC-8FA9F833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4"/>
          <a:stretch/>
        </p:blipFill>
        <p:spPr>
          <a:xfrm>
            <a:off x="675663" y="2364827"/>
            <a:ext cx="5762106" cy="3449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96A8E0-DA3A-7BFB-292A-0A744CF5C242}"/>
              </a:ext>
            </a:extLst>
          </p:cNvPr>
          <p:cNvSpPr txBox="1"/>
          <p:nvPr/>
        </p:nvSpPr>
        <p:spPr>
          <a:xfrm>
            <a:off x="6660931" y="1325562"/>
            <a:ext cx="51868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Materials: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50-mL tubes with lids and bases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15-mL tubes with lids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resealable plastic bags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wooden sticks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funnels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pack of cheesecloth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transfer pipets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bottle of ethanol, 95% (100 mL)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bottle of liquid detergent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10 g salt (sodium chloride, NaCl)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358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extract DNA from strawberries?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6A8E0-DA3A-7BFB-292A-0A744CF5C242}"/>
              </a:ext>
            </a:extLst>
          </p:cNvPr>
          <p:cNvSpPr txBox="1"/>
          <p:nvPr/>
        </p:nvSpPr>
        <p:spPr>
          <a:xfrm>
            <a:off x="6250112" y="1933312"/>
            <a:ext cx="5647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dirty="0"/>
              <a:t>Place the strawberry in a </a:t>
            </a:r>
            <a:r>
              <a:rPr lang="en-US" altLang="en-US" sz="4400" b="1" dirty="0">
                <a:solidFill>
                  <a:srgbClr val="FF0000"/>
                </a:solidFill>
              </a:rPr>
              <a:t>zip lock bag</a:t>
            </a:r>
            <a:r>
              <a:rPr lang="en-US" altLang="en-US" sz="4400" dirty="0"/>
              <a:t> and remove the air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Squash</a:t>
            </a:r>
            <a:r>
              <a:rPr lang="en-US" altLang="en-US" sz="4400" dirty="0"/>
              <a:t> the berry with your hand to begin the process</a:t>
            </a:r>
          </a:p>
        </p:txBody>
      </p:sp>
      <p:pic>
        <p:nvPicPr>
          <p:cNvPr id="5" name="Picture 4" descr="Crushing a strawberry">
            <a:extLst>
              <a:ext uri="{FF2B5EF4-FFF2-40B4-BE49-F238E27FC236}">
                <a16:creationId xmlns:a16="http://schemas.microsoft.com/office/drawing/2014/main" id="{8DA860F2-C43D-F410-DAE3-92D41F12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>
            <a:fillRect/>
          </a:stretch>
        </p:blipFill>
        <p:spPr bwMode="auto">
          <a:xfrm>
            <a:off x="574222" y="2378097"/>
            <a:ext cx="5262345" cy="31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6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7D7E-E2C9-3F94-5B4B-091E311F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2" y="0"/>
            <a:ext cx="1172709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remove cell membranes?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0E994-D705-FE9C-88A7-0D9A07EA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28239" r="-1186" b="9596"/>
          <a:stretch/>
        </p:blipFill>
        <p:spPr>
          <a:xfrm>
            <a:off x="916674" y="1578159"/>
            <a:ext cx="10358651" cy="482957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FFA360-F437-16CD-A245-6D31ECFCF6A4}"/>
              </a:ext>
            </a:extLst>
          </p:cNvPr>
          <p:cNvSpPr/>
          <p:nvPr/>
        </p:nvSpPr>
        <p:spPr>
          <a:xfrm>
            <a:off x="1489841" y="1489841"/>
            <a:ext cx="5202621" cy="4516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349CC-1E97-DF5F-2764-41E647103FE9}"/>
              </a:ext>
            </a:extLst>
          </p:cNvPr>
          <p:cNvSpPr txBox="1"/>
          <p:nvPr/>
        </p:nvSpPr>
        <p:spPr>
          <a:xfrm>
            <a:off x="948204" y="1710559"/>
            <a:ext cx="5996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Cell membranes are made of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phospholipids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Phospholipids </a:t>
            </a:r>
            <a:r>
              <a:rPr lang="en-US" altLang="en-US" b="1" dirty="0"/>
              <a:t>won’t dissolve in water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What do you use in your home to remove oils from your hands or your dishes?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F2ECC-13C5-7B4B-569D-F1F80C4B3D5F}"/>
              </a:ext>
            </a:extLst>
          </p:cNvPr>
          <p:cNvSpPr txBox="1"/>
          <p:nvPr/>
        </p:nvSpPr>
        <p:spPr>
          <a:xfrm>
            <a:off x="916674" y="3424875"/>
            <a:ext cx="6152492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Soap gathers between oil and water capturing the oil in a </a:t>
            </a:r>
            <a:r>
              <a:rPr lang="en-US" altLang="en-US" b="1" dirty="0">
                <a:solidFill>
                  <a:srgbClr val="FF0000"/>
                </a:solidFill>
              </a:rPr>
              <a:t>bubble </a:t>
            </a:r>
            <a:r>
              <a:rPr lang="en-US" altLang="en-US" dirty="0"/>
              <a:t>called a</a:t>
            </a:r>
            <a:r>
              <a:rPr lang="en-US" altLang="en-US" b="1" dirty="0">
                <a:solidFill>
                  <a:srgbClr val="FF0000"/>
                </a:solidFill>
              </a:rPr>
              <a:t> micelle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you wash your hands, the </a:t>
            </a:r>
            <a:r>
              <a:rPr lang="en-US" altLang="en-US" b="1" dirty="0">
                <a:solidFill>
                  <a:srgbClr val="FF0000"/>
                </a:solidFill>
              </a:rPr>
              <a:t>soap carries the oils away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9F3CB-B6AA-0ACE-6BD4-2392F4F4FE9A}"/>
              </a:ext>
            </a:extLst>
          </p:cNvPr>
          <p:cNvSpPr txBox="1"/>
          <p:nvPr/>
        </p:nvSpPr>
        <p:spPr>
          <a:xfrm>
            <a:off x="916674" y="4679676"/>
            <a:ext cx="615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/>
              <a:t>By adding a small amount of </a:t>
            </a:r>
            <a:r>
              <a:rPr lang="en-US" altLang="en-US" b="1" dirty="0">
                <a:solidFill>
                  <a:srgbClr val="FF0000"/>
                </a:solidFill>
              </a:rPr>
              <a:t>table salt (NaCl)</a:t>
            </a:r>
            <a:r>
              <a:rPr lang="en-US" altLang="en-US" dirty="0"/>
              <a:t> to the soap solution, the solution can </a:t>
            </a:r>
            <a:r>
              <a:rPr lang="en-US" altLang="en-US" b="1" dirty="0">
                <a:solidFill>
                  <a:srgbClr val="FF0000"/>
                </a:solidFill>
              </a:rPr>
              <a:t>punch holes</a:t>
            </a:r>
            <a:r>
              <a:rPr lang="en-US" altLang="en-US" dirty="0"/>
              <a:t> in the nuclear and cell membranes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soapy solution</a:t>
            </a:r>
            <a:r>
              <a:rPr lang="en-US" altLang="en-US" dirty="0"/>
              <a:t> also helps </a:t>
            </a:r>
            <a:r>
              <a:rPr lang="en-US" altLang="en-US" b="1" dirty="0">
                <a:solidFill>
                  <a:srgbClr val="FF0000"/>
                </a:solidFill>
              </a:rPr>
              <a:t>removes proteins</a:t>
            </a:r>
          </a:p>
        </p:txBody>
      </p:sp>
    </p:spTree>
    <p:extLst>
      <p:ext uri="{BB962C8B-B14F-4D97-AF65-F5344CB8AC3E}">
        <p14:creationId xmlns:p14="http://schemas.microsoft.com/office/powerpoint/2010/main" val="375019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491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Matura MT Script Capitals</vt:lpstr>
      <vt:lpstr>Office Theme</vt:lpstr>
      <vt:lpstr>Strawberry DNA extraction</vt:lpstr>
      <vt:lpstr>Does food have DNA? </vt:lpstr>
      <vt:lpstr>Does food have DNA? </vt:lpstr>
      <vt:lpstr>DNA Fun FACTS! </vt:lpstr>
      <vt:lpstr>How do we extract DNA from strawberries?</vt:lpstr>
      <vt:lpstr>How do we extract DNA from strawberries?</vt:lpstr>
      <vt:lpstr>How do we extract DNA from strawberries?</vt:lpstr>
      <vt:lpstr>How do we extract DNA from strawberries?</vt:lpstr>
      <vt:lpstr>How do we remove cell membranes?</vt:lpstr>
      <vt:lpstr>How do we remove cell membranes?</vt:lpstr>
      <vt:lpstr>How do we remove cell membranes?</vt:lpstr>
      <vt:lpstr>How do we remove debris?</vt:lpstr>
      <vt:lpstr>How do we isolate DNA?</vt:lpstr>
      <vt:lpstr>How do we isolate DNA?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Strawberry DNA extraction</dc:title>
  <dc:creator>YU J. SHIN</dc:creator>
  <cp:lastModifiedBy>YU J. SHIN</cp:lastModifiedBy>
  <cp:revision>1</cp:revision>
  <dcterms:created xsi:type="dcterms:W3CDTF">2023-02-02T10:02:20Z</dcterms:created>
  <dcterms:modified xsi:type="dcterms:W3CDTF">2023-02-02T12:23:33Z</dcterms:modified>
</cp:coreProperties>
</file>