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j+wYw2T9fX5O+ZN8yXy9BLa3zQ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gif"/><Relationship Id="rId4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2.png"/><Relationship Id="rId5" Type="http://schemas.openxmlformats.org/officeDocument/2006/relationships/image" Target="../media/image1.jpg"/><Relationship Id="rId6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jpg"/><Relationship Id="rId4" Type="http://schemas.openxmlformats.org/officeDocument/2006/relationships/image" Target="../media/image14.jp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image" Target="../media/image18.jpg"/><Relationship Id="rId5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3.jpg"/><Relationship Id="rId5" Type="http://schemas.openxmlformats.org/officeDocument/2006/relationships/image" Target="../media/image1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Relationship Id="rId4" Type="http://schemas.openxmlformats.org/officeDocument/2006/relationships/image" Target="../media/image9.png"/><Relationship Id="rId5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0"/>
            <a:ext cx="7453312" cy="6858000"/>
          </a:xfrm>
          <a:custGeom>
            <a:rect b="b" l="l" r="r" t="t"/>
            <a:pathLst>
              <a:path extrusionOk="0" h="6858000" w="7433452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type="ctrTitle"/>
          </p:nvPr>
        </p:nvSpPr>
        <p:spPr>
          <a:xfrm>
            <a:off x="838200" y="484632"/>
            <a:ext cx="6081713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lang="en-US" sz="6600">
                <a:solidFill>
                  <a:srgbClr val="FFFFFF"/>
                </a:solidFill>
              </a:rPr>
              <a:t>UW Science Explorers</a:t>
            </a:r>
            <a:endParaRPr/>
          </a:p>
        </p:txBody>
      </p:sp>
      <p:sp>
        <p:nvSpPr>
          <p:cNvPr id="99" name="Google Shape;99;p1"/>
          <p:cNvSpPr txBox="1"/>
          <p:nvPr>
            <p:ph idx="1" type="subTitle"/>
          </p:nvPr>
        </p:nvSpPr>
        <p:spPr>
          <a:xfrm>
            <a:off x="838200" y="4480560"/>
            <a:ext cx="6081713" cy="1572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</a:pPr>
            <a:r>
              <a:rPr lang="en-US" sz="4000">
                <a:solidFill>
                  <a:srgbClr val="FFFFFF"/>
                </a:solidFill>
              </a:rPr>
              <a:t>The Science of Foods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>
                <a:solidFill>
                  <a:srgbClr val="FFFFFF"/>
                </a:solidFill>
              </a:rPr>
              <a:t>March 9, 2023</a:t>
            </a:r>
            <a:endParaRPr/>
          </a:p>
        </p:txBody>
      </p:sp>
      <p:pic>
        <p:nvPicPr>
          <p:cNvPr descr="Related image" id="100" name="Google Shape;10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21594" y="283464"/>
            <a:ext cx="2904040" cy="290404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/>
          <p:nvPr/>
        </p:nvSpPr>
        <p:spPr>
          <a:xfrm>
            <a:off x="745475" y="4252192"/>
            <a:ext cx="4056549" cy="18288"/>
          </a:xfrm>
          <a:custGeom>
            <a:rect b="b" l="l" r="r" t="t"/>
            <a:pathLst>
              <a:path extrusionOk="0" fill="none" h="18288" w="4056549">
                <a:moveTo>
                  <a:pt x="0" y="0"/>
                </a:moveTo>
                <a:cubicBezTo>
                  <a:pt x="324395" y="-12272"/>
                  <a:pt x="437185" y="20747"/>
                  <a:pt x="676092" y="0"/>
                </a:cubicBezTo>
                <a:cubicBezTo>
                  <a:pt x="914999" y="-20747"/>
                  <a:pt x="980886" y="20074"/>
                  <a:pt x="1271052" y="0"/>
                </a:cubicBezTo>
                <a:cubicBezTo>
                  <a:pt x="1561218" y="-20074"/>
                  <a:pt x="1609815" y="19965"/>
                  <a:pt x="1947144" y="0"/>
                </a:cubicBezTo>
                <a:cubicBezTo>
                  <a:pt x="2284473" y="-19965"/>
                  <a:pt x="2317816" y="-23682"/>
                  <a:pt x="2501539" y="0"/>
                </a:cubicBezTo>
                <a:cubicBezTo>
                  <a:pt x="2685262" y="23682"/>
                  <a:pt x="2879461" y="12712"/>
                  <a:pt x="3137065" y="0"/>
                </a:cubicBezTo>
                <a:cubicBezTo>
                  <a:pt x="3394669" y="-12712"/>
                  <a:pt x="3618306" y="-41742"/>
                  <a:pt x="4056549" y="0"/>
                </a:cubicBezTo>
                <a:cubicBezTo>
                  <a:pt x="4056201" y="6465"/>
                  <a:pt x="4056979" y="10922"/>
                  <a:pt x="4056549" y="18288"/>
                </a:cubicBezTo>
                <a:cubicBezTo>
                  <a:pt x="3807729" y="-7540"/>
                  <a:pt x="3536237" y="12619"/>
                  <a:pt x="3380458" y="18288"/>
                </a:cubicBezTo>
                <a:cubicBezTo>
                  <a:pt x="3224679" y="23957"/>
                  <a:pt x="2967497" y="23368"/>
                  <a:pt x="2663801" y="18288"/>
                </a:cubicBezTo>
                <a:cubicBezTo>
                  <a:pt x="2360105" y="13208"/>
                  <a:pt x="2359716" y="-8821"/>
                  <a:pt x="2068840" y="18288"/>
                </a:cubicBezTo>
                <a:cubicBezTo>
                  <a:pt x="1777964" y="45397"/>
                  <a:pt x="1641909" y="31681"/>
                  <a:pt x="1311618" y="18288"/>
                </a:cubicBezTo>
                <a:cubicBezTo>
                  <a:pt x="981327" y="4895"/>
                  <a:pt x="990410" y="11155"/>
                  <a:pt x="716657" y="18288"/>
                </a:cubicBezTo>
                <a:cubicBezTo>
                  <a:pt x="442904" y="25421"/>
                  <a:pt x="330722" y="13665"/>
                  <a:pt x="0" y="18288"/>
                </a:cubicBezTo>
                <a:cubicBezTo>
                  <a:pt x="75" y="12069"/>
                  <a:pt x="515" y="5650"/>
                  <a:pt x="0" y="0"/>
                </a:cubicBezTo>
                <a:close/>
              </a:path>
              <a:path extrusionOk="0" h="18288" w="4056549">
                <a:moveTo>
                  <a:pt x="0" y="0"/>
                </a:moveTo>
                <a:cubicBezTo>
                  <a:pt x="175099" y="13469"/>
                  <a:pt x="459673" y="14529"/>
                  <a:pt x="594961" y="0"/>
                </a:cubicBezTo>
                <a:cubicBezTo>
                  <a:pt x="730249" y="-14529"/>
                  <a:pt x="873178" y="22015"/>
                  <a:pt x="1149356" y="0"/>
                </a:cubicBezTo>
                <a:cubicBezTo>
                  <a:pt x="1425534" y="-22015"/>
                  <a:pt x="1498871" y="-21513"/>
                  <a:pt x="1744316" y="0"/>
                </a:cubicBezTo>
                <a:cubicBezTo>
                  <a:pt x="1989761" y="21513"/>
                  <a:pt x="2112991" y="-46"/>
                  <a:pt x="2420408" y="0"/>
                </a:cubicBezTo>
                <a:cubicBezTo>
                  <a:pt x="2727825" y="46"/>
                  <a:pt x="2880256" y="-10040"/>
                  <a:pt x="3137065" y="0"/>
                </a:cubicBezTo>
                <a:cubicBezTo>
                  <a:pt x="3393874" y="10040"/>
                  <a:pt x="3704325" y="-6685"/>
                  <a:pt x="4056549" y="0"/>
                </a:cubicBezTo>
                <a:cubicBezTo>
                  <a:pt x="4055732" y="6895"/>
                  <a:pt x="4055770" y="11206"/>
                  <a:pt x="4056549" y="18288"/>
                </a:cubicBezTo>
                <a:cubicBezTo>
                  <a:pt x="3812770" y="11959"/>
                  <a:pt x="3533996" y="-5717"/>
                  <a:pt x="3299327" y="18288"/>
                </a:cubicBezTo>
                <a:cubicBezTo>
                  <a:pt x="3064658" y="42293"/>
                  <a:pt x="2940381" y="24492"/>
                  <a:pt x="2744931" y="18288"/>
                </a:cubicBezTo>
                <a:cubicBezTo>
                  <a:pt x="2549481" y="12084"/>
                  <a:pt x="2252169" y="51841"/>
                  <a:pt x="1987709" y="18288"/>
                </a:cubicBezTo>
                <a:cubicBezTo>
                  <a:pt x="1723249" y="-15265"/>
                  <a:pt x="1438946" y="3423"/>
                  <a:pt x="1230487" y="18288"/>
                </a:cubicBezTo>
                <a:cubicBezTo>
                  <a:pt x="1022028" y="33153"/>
                  <a:pt x="795957" y="18596"/>
                  <a:pt x="676092" y="18288"/>
                </a:cubicBezTo>
                <a:cubicBezTo>
                  <a:pt x="556227" y="17980"/>
                  <a:pt x="334853" y="39451"/>
                  <a:pt x="0" y="18288"/>
                </a:cubicBezTo>
                <a:cubicBezTo>
                  <a:pt x="95" y="14343"/>
                  <a:pt x="742" y="6860"/>
                  <a:pt x="0" y="0"/>
                </a:cubicBezTo>
                <a:close/>
              </a:path>
            </a:pathLst>
          </a:custGeom>
          <a:solidFill>
            <a:srgbClr val="FFFFFF"/>
          </a:solidFill>
          <a:ln cap="rnd" cmpd="sng" w="412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07654" y="4181840"/>
            <a:ext cx="3931920" cy="1444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Material properties of foods</a:t>
            </a:r>
            <a:endParaRPr/>
          </a:p>
        </p:txBody>
      </p:sp>
      <p:sp>
        <p:nvSpPr>
          <p:cNvPr id="110" name="Google Shape;110;p2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en-US"/>
              <a:t>Foods can have many different physical and chemical properties that change how, when, and why we use them.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/>
              <a:t>Some foods are spicy or sweet or sour or salty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/>
              <a:t>Foods can also be solid or liquid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/>
              <a:t>A food may change from a solid to a liquid depending on the temperature</a:t>
            </a:r>
            <a:endParaRPr/>
          </a:p>
        </p:txBody>
      </p:sp>
      <p:pic>
        <p:nvPicPr>
          <p:cNvPr id="112" name="Google Shape;1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7599" y="5172234"/>
            <a:ext cx="1711544" cy="1004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"/>
          <p:cNvPicPr preferRelativeResize="0"/>
          <p:nvPr/>
        </p:nvPicPr>
        <p:blipFill rotWithShape="1">
          <a:blip r:embed="rId4">
            <a:alphaModFix/>
          </a:blip>
          <a:srcRect b="8333" l="11338" r="10536" t="12064"/>
          <a:stretch/>
        </p:blipFill>
        <p:spPr>
          <a:xfrm>
            <a:off x="5384799" y="5171123"/>
            <a:ext cx="982805" cy="10058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gg | Definition, Characteristics, &amp; Nutritional Content | Britannica" id="114" name="Google Shape;11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329324" y="5171123"/>
            <a:ext cx="1446904" cy="10058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veille Blueberry Bush" id="115" name="Google Shape;115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13260" y="5171123"/>
            <a:ext cx="1377791" cy="100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agnifying glass and question mark" id="121" name="Google Shape;121;p3"/>
          <p:cNvPicPr preferRelativeResize="0"/>
          <p:nvPr/>
        </p:nvPicPr>
        <p:blipFill rotWithShape="1">
          <a:blip r:embed="rId3">
            <a:alphaModFix/>
          </a:blip>
          <a:srcRect b="0" l="5649" r="23251" t="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3"/>
          <p:cNvSpPr/>
          <p:nvPr/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33000">
                <a:srgbClr val="000000">
                  <a:alpha val="63921"/>
                </a:srgbClr>
              </a:gs>
              <a:gs pos="58000">
                <a:schemeClr val="dk1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 txBox="1"/>
          <p:nvPr>
            <p:ph type="title"/>
          </p:nvPr>
        </p:nvSpPr>
        <p:spPr>
          <a:xfrm>
            <a:off x="477981" y="1122363"/>
            <a:ext cx="4023360" cy="32041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en-US" sz="4800"/>
              <a:t>What is a solid?</a:t>
            </a:r>
            <a:endParaRPr/>
          </a:p>
        </p:txBody>
      </p:sp>
      <p:sp>
        <p:nvSpPr>
          <p:cNvPr id="124" name="Google Shape;124;p3"/>
          <p:cNvSpPr/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 txBox="1"/>
          <p:nvPr>
            <p:ph type="title"/>
          </p:nvPr>
        </p:nvSpPr>
        <p:spPr>
          <a:xfrm>
            <a:off x="838201" y="345810"/>
            <a:ext cx="496094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Properties of solids</a:t>
            </a:r>
            <a:endParaRPr/>
          </a:p>
        </p:txBody>
      </p:sp>
      <p:sp>
        <p:nvSpPr>
          <p:cNvPr id="132" name="Google Shape;132;p4"/>
          <p:cNvSpPr txBox="1"/>
          <p:nvPr>
            <p:ph idx="1" type="body"/>
          </p:nvPr>
        </p:nvSpPr>
        <p:spPr>
          <a:xfrm>
            <a:off x="838201" y="1825625"/>
            <a:ext cx="493346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lang="en-US" sz="2200"/>
              <a:t>Rigid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lang="en-US" sz="2200"/>
              <a:t>Fixed shape: does not flow to take on the shape of its container (like a liquid)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lang="en-US" sz="2200"/>
              <a:t>Fixed volume: does not expand to the size of its container (like a gas)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lang="en-US" sz="2200"/>
              <a:t>Very dense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lang="en-US" sz="2200"/>
              <a:t>The atoms that make up the solid are tightly bound to eachother</a:t>
            </a:r>
            <a:endParaRPr/>
          </a:p>
          <a:p>
            <a:pPr indent="-889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None/>
            </a:pPr>
            <a:r>
              <a:t/>
            </a:r>
            <a:endParaRPr sz="2200"/>
          </a:p>
        </p:txBody>
      </p:sp>
      <p:pic>
        <p:nvPicPr>
          <p:cNvPr descr="Simple Sandwich Loaf Recipe | Bon Appétit" id="133" name="Google Shape;133;p4"/>
          <p:cNvPicPr preferRelativeResize="0"/>
          <p:nvPr/>
        </p:nvPicPr>
        <p:blipFill rotWithShape="1">
          <a:blip r:embed="rId3">
            <a:alphaModFix/>
          </a:blip>
          <a:srcRect b="-2" l="18392" r="80" t="0"/>
          <a:stretch/>
        </p:blipFill>
        <p:spPr>
          <a:xfrm>
            <a:off x="6863996" y="3154859"/>
            <a:ext cx="4030579" cy="3703141"/>
          </a:xfrm>
          <a:custGeom>
            <a:rect b="b" l="l" r="r" t="t"/>
            <a:pathLst>
              <a:path extrusionOk="0" h="3703141" w="4030579">
                <a:moveTo>
                  <a:pt x="2015289" y="0"/>
                </a:moveTo>
                <a:cubicBezTo>
                  <a:pt x="3128303" y="0"/>
                  <a:pt x="4030579" y="902277"/>
                  <a:pt x="4030579" y="2015290"/>
                </a:cubicBezTo>
                <a:cubicBezTo>
                  <a:pt x="4030579" y="2710923"/>
                  <a:pt x="3678127" y="3324237"/>
                  <a:pt x="3142057" y="3686399"/>
                </a:cubicBezTo>
                <a:lnTo>
                  <a:pt x="3114499" y="3703141"/>
                </a:lnTo>
                <a:lnTo>
                  <a:pt x="916080" y="3703141"/>
                </a:lnTo>
                <a:lnTo>
                  <a:pt x="888522" y="3686399"/>
                </a:lnTo>
                <a:cubicBezTo>
                  <a:pt x="352452" y="3324237"/>
                  <a:pt x="0" y="2710923"/>
                  <a:pt x="0" y="2015290"/>
                </a:cubicBezTo>
                <a:cubicBezTo>
                  <a:pt x="0" y="902277"/>
                  <a:pt x="902277" y="0"/>
                  <a:pt x="2015289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34" name="Google Shape;134;p4"/>
          <p:cNvSpPr/>
          <p:nvPr/>
        </p:nvSpPr>
        <p:spPr>
          <a:xfrm flipH="1" rot="-6040930">
            <a:off x="6010869" y="-729072"/>
            <a:ext cx="4083433" cy="4083433"/>
          </a:xfrm>
          <a:prstGeom prst="arc">
            <a:avLst>
              <a:gd fmla="val 16200000" name="adj1"/>
              <a:gd fmla="val 20093138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6,571 Cheese Cubes Bowl Images, Stock Photos &amp; Vectors | Shutterstock" id="135" name="Google Shape;135;p4"/>
          <p:cNvPicPr preferRelativeResize="0"/>
          <p:nvPr/>
        </p:nvPicPr>
        <p:blipFill rotWithShape="1">
          <a:blip r:embed="rId4">
            <a:alphaModFix/>
          </a:blip>
          <a:srcRect b="7448" l="9642" r="6469" t="0"/>
          <a:stretch/>
        </p:blipFill>
        <p:spPr>
          <a:xfrm>
            <a:off x="6305807" y="1"/>
            <a:ext cx="3519312" cy="2783839"/>
          </a:xfrm>
          <a:custGeom>
            <a:rect b="b" l="l" r="r" t="t"/>
            <a:pathLst>
              <a:path extrusionOk="0" h="3007909" w="3519312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id="136" name="Google Shape;136;p4"/>
          <p:cNvPicPr preferRelativeResize="0"/>
          <p:nvPr/>
        </p:nvPicPr>
        <p:blipFill rotWithShape="1">
          <a:blip r:embed="rId5">
            <a:alphaModFix/>
          </a:blip>
          <a:srcRect b="-2" l="28186" r="29532" t="0"/>
          <a:stretch/>
        </p:blipFill>
        <p:spPr>
          <a:xfrm>
            <a:off x="9933462" y="372217"/>
            <a:ext cx="2258539" cy="3554668"/>
          </a:xfrm>
          <a:custGeom>
            <a:rect b="b" l="l" r="r" t="t"/>
            <a:pathLst>
              <a:path extrusionOk="0" h="3554668" w="2258539">
                <a:moveTo>
                  <a:pt x="1777334" y="0"/>
                </a:moveTo>
                <a:cubicBezTo>
                  <a:pt x="1900033" y="0"/>
                  <a:pt x="2019829" y="12434"/>
                  <a:pt x="2135529" y="36109"/>
                </a:cubicBezTo>
                <a:lnTo>
                  <a:pt x="2258539" y="67738"/>
                </a:lnTo>
                <a:lnTo>
                  <a:pt x="2258539" y="3486930"/>
                </a:lnTo>
                <a:lnTo>
                  <a:pt x="2135529" y="3518559"/>
                </a:lnTo>
                <a:cubicBezTo>
                  <a:pt x="2019829" y="3542235"/>
                  <a:pt x="1900033" y="3554668"/>
                  <a:pt x="1777334" y="3554668"/>
                </a:cubicBezTo>
                <a:cubicBezTo>
                  <a:pt x="795739" y="3554668"/>
                  <a:pt x="0" y="2758929"/>
                  <a:pt x="0" y="1777334"/>
                </a:cubicBezTo>
                <a:cubicBezTo>
                  <a:pt x="0" y="795740"/>
                  <a:pt x="795739" y="0"/>
                  <a:pt x="1777334" y="0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essage in a bottle floating in water" id="142" name="Google Shape;142;p5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20" y="10"/>
            <a:ext cx="12191981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5"/>
          <p:cNvSpPr/>
          <p:nvPr/>
        </p:nvSpPr>
        <p:spPr>
          <a:xfrm rot="-5400000">
            <a:off x="3799868" y="-1534136"/>
            <a:ext cx="4592270" cy="12192001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1000">
                <a:srgbClr val="000000">
                  <a:alpha val="29803"/>
                </a:srgbClr>
              </a:gs>
              <a:gs pos="35000">
                <a:srgbClr val="000000">
                  <a:alpha val="45882"/>
                </a:srgbClr>
              </a:gs>
              <a:gs pos="100000">
                <a:srgbClr val="000000">
                  <a:alpha val="89803"/>
                </a:srgbClr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 txBox="1"/>
          <p:nvPr>
            <p:ph type="title"/>
          </p:nvPr>
        </p:nvSpPr>
        <p:spPr>
          <a:xfrm>
            <a:off x="404553" y="3091928"/>
            <a:ext cx="907856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en-US" sz="6600"/>
              <a:t>What is a liquid?</a:t>
            </a:r>
            <a:endParaRPr/>
          </a:p>
        </p:txBody>
      </p:sp>
      <p:sp>
        <p:nvSpPr>
          <p:cNvPr id="145" name="Google Shape;145;p5"/>
          <p:cNvSpPr/>
          <p:nvPr/>
        </p:nvSpPr>
        <p:spPr>
          <a:xfrm>
            <a:off x="0" y="5575039"/>
            <a:ext cx="9785897" cy="685800"/>
          </a:xfrm>
          <a:prstGeom prst="roundRect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6"/>
          <p:cNvSpPr/>
          <p:nvPr/>
        </p:nvSpPr>
        <p:spPr>
          <a:xfrm>
            <a:off x="312678" y="501986"/>
            <a:ext cx="2769973" cy="2769973"/>
          </a:xfrm>
          <a:prstGeom prst="roundRect">
            <a:avLst>
              <a:gd fmla="val 481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ow much water should you drink? - Harvard Health" id="152" name="Google Shape;152;p6"/>
          <p:cNvPicPr preferRelativeResize="0"/>
          <p:nvPr/>
        </p:nvPicPr>
        <p:blipFill rotWithShape="1">
          <a:blip r:embed="rId3">
            <a:alphaModFix/>
          </a:blip>
          <a:srcRect b="-3" l="28636" r="4815" t="0"/>
          <a:stretch/>
        </p:blipFill>
        <p:spPr>
          <a:xfrm>
            <a:off x="3276002" y="501987"/>
            <a:ext cx="2769973" cy="2769973"/>
          </a:xfrm>
          <a:custGeom>
            <a:rect b="b" l="l" r="r" t="t"/>
            <a:pathLst>
              <a:path extrusionOk="0" h="2683042" w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Health benefits of milk: What is the difference between hot and cold milk?  | HealthShots" id="153" name="Google Shape;153;p6"/>
          <p:cNvPicPr preferRelativeResize="0"/>
          <p:nvPr/>
        </p:nvPicPr>
        <p:blipFill rotWithShape="1">
          <a:blip r:embed="rId4">
            <a:alphaModFix/>
          </a:blip>
          <a:srcRect b="0" l="33757" r="10242" t="0"/>
          <a:stretch/>
        </p:blipFill>
        <p:spPr>
          <a:xfrm>
            <a:off x="312774" y="3429001"/>
            <a:ext cx="2769973" cy="2769973"/>
          </a:xfrm>
          <a:custGeom>
            <a:rect b="b" l="l" r="r" t="t"/>
            <a:pathLst>
              <a:path extrusionOk="0" h="2683042" w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Buy Tahitian Vanilla Bean Maple Syrup Organic | Wholesale | Beanilla" id="154" name="Google Shape;154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76003" y="3428998"/>
            <a:ext cx="2769973" cy="2769974"/>
          </a:xfrm>
          <a:custGeom>
            <a:rect b="b" l="l" r="r" t="t"/>
            <a:pathLst>
              <a:path extrusionOk="0" h="3118719" w="3118718">
                <a:moveTo>
                  <a:pt x="127306" y="0"/>
                </a:moveTo>
                <a:lnTo>
                  <a:pt x="2991412" y="0"/>
                </a:lnTo>
                <a:cubicBezTo>
                  <a:pt x="3061721" y="0"/>
                  <a:pt x="3118718" y="56997"/>
                  <a:pt x="3118718" y="127306"/>
                </a:cubicBezTo>
                <a:lnTo>
                  <a:pt x="3118718" y="2991413"/>
                </a:lnTo>
                <a:cubicBezTo>
                  <a:pt x="3118718" y="3061722"/>
                  <a:pt x="3061721" y="3118719"/>
                  <a:pt x="2991412" y="3118719"/>
                </a:cubicBezTo>
                <a:lnTo>
                  <a:pt x="127306" y="3118719"/>
                </a:lnTo>
                <a:cubicBezTo>
                  <a:pt x="56997" y="3118719"/>
                  <a:pt x="0" y="3061722"/>
                  <a:pt x="0" y="2991413"/>
                </a:cubicBezTo>
                <a:lnTo>
                  <a:pt x="0" y="127306"/>
                </a:lnTo>
                <a:cubicBezTo>
                  <a:pt x="0" y="56997"/>
                  <a:pt x="56997" y="0"/>
                  <a:pt x="127306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55" name="Google Shape;155;p6"/>
          <p:cNvSpPr/>
          <p:nvPr/>
        </p:nvSpPr>
        <p:spPr>
          <a:xfrm rot="336468">
            <a:off x="7783403" y="326268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6"/>
          <p:cNvSpPr txBox="1"/>
          <p:nvPr>
            <p:ph type="title"/>
          </p:nvPr>
        </p:nvSpPr>
        <p:spPr>
          <a:xfrm>
            <a:off x="6532728" y="486184"/>
            <a:ext cx="5015804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Properties of liquids</a:t>
            </a:r>
            <a:endParaRPr/>
          </a:p>
        </p:txBody>
      </p:sp>
      <p:sp>
        <p:nvSpPr>
          <p:cNvPr id="157" name="Google Shape;157;p6"/>
          <p:cNvSpPr txBox="1"/>
          <p:nvPr>
            <p:ph idx="1" type="body"/>
          </p:nvPr>
        </p:nvSpPr>
        <p:spPr>
          <a:xfrm>
            <a:off x="6532728" y="2161405"/>
            <a:ext cx="5015804" cy="393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en-US" sz="2600"/>
              <a:t>Shape can change: does flow to take on the shape of its container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en-US" sz="2600"/>
              <a:t>Fixed volume: Does not expand to the size of its container (like a gas)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en-US" sz="2600"/>
              <a:t>Medium to high density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en-US" sz="2600"/>
              <a:t>Constant viscosity</a:t>
            </a:r>
            <a:endParaRPr/>
          </a:p>
          <a:p>
            <a:pPr indent="-635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7"/>
          <p:cNvSpPr txBox="1"/>
          <p:nvPr>
            <p:ph type="title"/>
          </p:nvPr>
        </p:nvSpPr>
        <p:spPr>
          <a:xfrm>
            <a:off x="838201" y="345810"/>
            <a:ext cx="496094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is viscosity?</a:t>
            </a:r>
            <a:endParaRPr/>
          </a:p>
        </p:txBody>
      </p:sp>
      <p:sp>
        <p:nvSpPr>
          <p:cNvPr id="164" name="Google Shape;164;p7"/>
          <p:cNvSpPr txBox="1"/>
          <p:nvPr>
            <p:ph idx="1" type="body"/>
          </p:nvPr>
        </p:nvSpPr>
        <p:spPr>
          <a:xfrm>
            <a:off x="838201" y="1825625"/>
            <a:ext cx="493346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en-US"/>
              <a:t>Viscosity tells us how easily a fluid will flow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/>
              <a:t>Water has a low viscosity and flows very easily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/>
              <a:t>Honey and syrup have higher viscosities and flow much slower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/>
              <a:t>Peanut butter has a </a:t>
            </a:r>
            <a:r>
              <a:rPr lang="en-US" u="sng"/>
              <a:t>very</a:t>
            </a:r>
            <a:r>
              <a:rPr lang="en-US"/>
              <a:t> high viscosity and flows quite slowly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  <p:pic>
        <p:nvPicPr>
          <p:cNvPr descr="How much water should you drink? - Harvard Health" id="165" name="Google Shape;165;p7"/>
          <p:cNvPicPr preferRelativeResize="0"/>
          <p:nvPr/>
        </p:nvPicPr>
        <p:blipFill rotWithShape="1">
          <a:blip r:embed="rId3">
            <a:alphaModFix/>
          </a:blip>
          <a:srcRect b="1" l="25692" r="1878" t="0"/>
          <a:stretch/>
        </p:blipFill>
        <p:spPr>
          <a:xfrm>
            <a:off x="6863996" y="3154859"/>
            <a:ext cx="4030579" cy="3703141"/>
          </a:xfrm>
          <a:custGeom>
            <a:rect b="b" l="l" r="r" t="t"/>
            <a:pathLst>
              <a:path extrusionOk="0" h="3703141" w="4030579">
                <a:moveTo>
                  <a:pt x="2015289" y="0"/>
                </a:moveTo>
                <a:cubicBezTo>
                  <a:pt x="3128303" y="0"/>
                  <a:pt x="4030579" y="902277"/>
                  <a:pt x="4030579" y="2015290"/>
                </a:cubicBezTo>
                <a:cubicBezTo>
                  <a:pt x="4030579" y="2710923"/>
                  <a:pt x="3678127" y="3324237"/>
                  <a:pt x="3142057" y="3686399"/>
                </a:cubicBezTo>
                <a:lnTo>
                  <a:pt x="3114499" y="3703141"/>
                </a:lnTo>
                <a:lnTo>
                  <a:pt x="916080" y="3703141"/>
                </a:lnTo>
                <a:lnTo>
                  <a:pt x="888522" y="3686399"/>
                </a:lnTo>
                <a:cubicBezTo>
                  <a:pt x="352452" y="3324237"/>
                  <a:pt x="0" y="2710923"/>
                  <a:pt x="0" y="2015290"/>
                </a:cubicBezTo>
                <a:cubicBezTo>
                  <a:pt x="0" y="902277"/>
                  <a:pt x="902277" y="0"/>
                  <a:pt x="2015289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66" name="Google Shape;166;p7"/>
          <p:cNvSpPr/>
          <p:nvPr/>
        </p:nvSpPr>
        <p:spPr>
          <a:xfrm flipH="1" rot="-6040930">
            <a:off x="6010869" y="-729072"/>
            <a:ext cx="4083433" cy="4083433"/>
          </a:xfrm>
          <a:prstGeom prst="arc">
            <a:avLst>
              <a:gd fmla="val 16200000" name="adj1"/>
              <a:gd fmla="val 20093138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uy Tahitian Vanilla Bean Maple Syrup Organic | Wholesale | Beanilla" id="167" name="Google Shape;167;p7"/>
          <p:cNvPicPr preferRelativeResize="0"/>
          <p:nvPr/>
        </p:nvPicPr>
        <p:blipFill rotWithShape="1">
          <a:blip r:embed="rId4">
            <a:alphaModFix/>
          </a:blip>
          <a:srcRect b="14529" l="0" r="-2" t="0"/>
          <a:stretch/>
        </p:blipFill>
        <p:spPr>
          <a:xfrm>
            <a:off x="6305807" y="1"/>
            <a:ext cx="3519312" cy="3007909"/>
          </a:xfrm>
          <a:custGeom>
            <a:rect b="b" l="l" r="r" t="t"/>
            <a:pathLst>
              <a:path extrusionOk="0" h="3007909" w="3519312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Healthy Peanut Butter: Here's Everything You Should Know" id="168" name="Google Shape;168;p7"/>
          <p:cNvPicPr preferRelativeResize="0"/>
          <p:nvPr/>
        </p:nvPicPr>
        <p:blipFill rotWithShape="1">
          <a:blip r:embed="rId5">
            <a:alphaModFix/>
          </a:blip>
          <a:srcRect b="1" l="32895" r="27507" t="0"/>
          <a:stretch/>
        </p:blipFill>
        <p:spPr>
          <a:xfrm>
            <a:off x="9933462" y="372217"/>
            <a:ext cx="2258539" cy="3554668"/>
          </a:xfrm>
          <a:custGeom>
            <a:rect b="b" l="l" r="r" t="t"/>
            <a:pathLst>
              <a:path extrusionOk="0" h="3554668" w="2258539">
                <a:moveTo>
                  <a:pt x="1777334" y="0"/>
                </a:moveTo>
                <a:cubicBezTo>
                  <a:pt x="1900033" y="0"/>
                  <a:pt x="2019829" y="12434"/>
                  <a:pt x="2135529" y="36109"/>
                </a:cubicBezTo>
                <a:lnTo>
                  <a:pt x="2258539" y="67738"/>
                </a:lnTo>
                <a:lnTo>
                  <a:pt x="2258539" y="3486930"/>
                </a:lnTo>
                <a:lnTo>
                  <a:pt x="2135529" y="3518559"/>
                </a:lnTo>
                <a:cubicBezTo>
                  <a:pt x="2019829" y="3542235"/>
                  <a:pt x="1900033" y="3554668"/>
                  <a:pt x="1777334" y="3554668"/>
                </a:cubicBezTo>
                <a:cubicBezTo>
                  <a:pt x="795739" y="3554668"/>
                  <a:pt x="0" y="2758929"/>
                  <a:pt x="0" y="1777334"/>
                </a:cubicBezTo>
                <a:cubicBezTo>
                  <a:pt x="0" y="795740"/>
                  <a:pt x="795739" y="0"/>
                  <a:pt x="1777334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69" name="Google Shape;169;p7"/>
          <p:cNvSpPr txBox="1"/>
          <p:nvPr/>
        </p:nvSpPr>
        <p:spPr>
          <a:xfrm>
            <a:off x="0" y="6614160"/>
            <a:ext cx="5059680" cy="243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https://www.sciencelearn.org.nz/resources/1500-viscosity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8"/>
          <p:cNvSpPr txBox="1"/>
          <p:nvPr>
            <p:ph type="title"/>
          </p:nvPr>
        </p:nvSpPr>
        <p:spPr>
          <a:xfrm>
            <a:off x="838201" y="345810"/>
            <a:ext cx="496094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Non-Newtonian liquids</a:t>
            </a:r>
            <a:endParaRPr/>
          </a:p>
        </p:txBody>
      </p:sp>
      <p:sp>
        <p:nvSpPr>
          <p:cNvPr id="176" name="Google Shape;176;p8"/>
          <p:cNvSpPr txBox="1"/>
          <p:nvPr>
            <p:ph idx="1" type="body"/>
          </p:nvPr>
        </p:nvSpPr>
        <p:spPr>
          <a:xfrm>
            <a:off x="838200" y="1825625"/>
            <a:ext cx="52577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/>
              <a:t>Non-Newtonian liquids change viscosity depending on how much force is applied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lang="en-US" sz="2200"/>
              <a:t>What happens if you shake a bottle of ketchup?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lang="en-US" sz="2200"/>
              <a:t>If you stir honey for a long time, it becomes more liquid (lower viscosity)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❖"/>
            </a:pPr>
            <a:r>
              <a:rPr lang="en-US" sz="2200"/>
              <a:t>What happens if you whip egg whites or cream for several minutes?</a:t>
            </a:r>
            <a:endParaRPr/>
          </a:p>
          <a:p>
            <a:pPr indent="-13335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r>
              <a:t/>
            </a:r>
            <a:endParaRPr sz="1500"/>
          </a:p>
          <a:p>
            <a:pPr indent="-133350" lvl="1" marL="6858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r>
              <a:t/>
            </a:r>
            <a:endParaRPr sz="1500"/>
          </a:p>
          <a:p>
            <a:pPr indent="-133350" lvl="0" marL="2286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r>
              <a:t/>
            </a:r>
            <a:endParaRPr sz="1500"/>
          </a:p>
        </p:txBody>
      </p:sp>
      <p:pic>
        <p:nvPicPr>
          <p:cNvPr descr="Whipped Cream {and 10 Recipes to Use It!} - Cooking Classy" id="177" name="Google Shape;177;p8"/>
          <p:cNvPicPr preferRelativeResize="0"/>
          <p:nvPr/>
        </p:nvPicPr>
        <p:blipFill rotWithShape="1">
          <a:blip r:embed="rId3">
            <a:alphaModFix/>
          </a:blip>
          <a:srcRect b="24845" l="0" r="0" t="14016"/>
          <a:stretch/>
        </p:blipFill>
        <p:spPr>
          <a:xfrm>
            <a:off x="6863996" y="3154859"/>
            <a:ext cx="4030579" cy="3703141"/>
          </a:xfrm>
          <a:custGeom>
            <a:rect b="b" l="l" r="r" t="t"/>
            <a:pathLst>
              <a:path extrusionOk="0" h="3703141" w="4030579">
                <a:moveTo>
                  <a:pt x="2015289" y="0"/>
                </a:moveTo>
                <a:cubicBezTo>
                  <a:pt x="3128303" y="0"/>
                  <a:pt x="4030579" y="902277"/>
                  <a:pt x="4030579" y="2015290"/>
                </a:cubicBezTo>
                <a:cubicBezTo>
                  <a:pt x="4030579" y="2710923"/>
                  <a:pt x="3678127" y="3324237"/>
                  <a:pt x="3142057" y="3686399"/>
                </a:cubicBezTo>
                <a:lnTo>
                  <a:pt x="3114499" y="3703141"/>
                </a:lnTo>
                <a:lnTo>
                  <a:pt x="916080" y="3703141"/>
                </a:lnTo>
                <a:lnTo>
                  <a:pt x="888522" y="3686399"/>
                </a:lnTo>
                <a:cubicBezTo>
                  <a:pt x="352452" y="3324237"/>
                  <a:pt x="0" y="2710923"/>
                  <a:pt x="0" y="2015290"/>
                </a:cubicBezTo>
                <a:cubicBezTo>
                  <a:pt x="0" y="902277"/>
                  <a:pt x="902277" y="0"/>
                  <a:pt x="2015289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78" name="Google Shape;178;p8"/>
          <p:cNvSpPr/>
          <p:nvPr/>
        </p:nvSpPr>
        <p:spPr>
          <a:xfrm flipH="1" rot="-6040930">
            <a:off x="6010869" y="-729072"/>
            <a:ext cx="4083433" cy="4083433"/>
          </a:xfrm>
          <a:prstGeom prst="arc">
            <a:avLst>
              <a:gd fmla="val 16200000" name="adj1"/>
              <a:gd fmla="val 20093138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8"/>
          <p:cNvPicPr preferRelativeResize="0"/>
          <p:nvPr/>
        </p:nvPicPr>
        <p:blipFill rotWithShape="1">
          <a:blip r:embed="rId4">
            <a:alphaModFix/>
          </a:blip>
          <a:srcRect b="14529" l="0" r="-2" t="0"/>
          <a:stretch/>
        </p:blipFill>
        <p:spPr>
          <a:xfrm>
            <a:off x="6305807" y="1"/>
            <a:ext cx="3519312" cy="3007909"/>
          </a:xfrm>
          <a:custGeom>
            <a:rect b="b" l="l" r="r" t="t"/>
            <a:pathLst>
              <a:path extrusionOk="0" h="3007909" w="3519312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Amazon.com : Heinz Ketchup, Tomato, 44 Oz (Pack of 3) : Grocery &amp; Gourmet  Food" id="180" name="Google Shape;180;p8"/>
          <p:cNvPicPr preferRelativeResize="0"/>
          <p:nvPr/>
        </p:nvPicPr>
        <p:blipFill rotWithShape="1">
          <a:blip r:embed="rId5">
            <a:alphaModFix/>
          </a:blip>
          <a:srcRect b="3" l="18641" r="17822" t="0"/>
          <a:stretch/>
        </p:blipFill>
        <p:spPr>
          <a:xfrm>
            <a:off x="9933462" y="372217"/>
            <a:ext cx="2258539" cy="3554668"/>
          </a:xfrm>
          <a:custGeom>
            <a:rect b="b" l="l" r="r" t="t"/>
            <a:pathLst>
              <a:path extrusionOk="0" h="3554668" w="2258539">
                <a:moveTo>
                  <a:pt x="1777334" y="0"/>
                </a:moveTo>
                <a:cubicBezTo>
                  <a:pt x="1900033" y="0"/>
                  <a:pt x="2019829" y="12434"/>
                  <a:pt x="2135529" y="36109"/>
                </a:cubicBezTo>
                <a:lnTo>
                  <a:pt x="2258539" y="67738"/>
                </a:lnTo>
                <a:lnTo>
                  <a:pt x="2258539" y="3486930"/>
                </a:lnTo>
                <a:lnTo>
                  <a:pt x="2135529" y="3518559"/>
                </a:lnTo>
                <a:cubicBezTo>
                  <a:pt x="2019829" y="3542235"/>
                  <a:pt x="1900033" y="3554668"/>
                  <a:pt x="1777334" y="3554668"/>
                </a:cubicBezTo>
                <a:cubicBezTo>
                  <a:pt x="795739" y="3554668"/>
                  <a:pt x="0" y="2758929"/>
                  <a:pt x="0" y="1777334"/>
                </a:cubicBezTo>
                <a:cubicBezTo>
                  <a:pt x="0" y="795740"/>
                  <a:pt x="795739" y="0"/>
                  <a:pt x="1777334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81" name="Google Shape;181;p8"/>
          <p:cNvSpPr txBox="1"/>
          <p:nvPr/>
        </p:nvSpPr>
        <p:spPr>
          <a:xfrm>
            <a:off x="0" y="6614160"/>
            <a:ext cx="5059680" cy="243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https://www.sciencelearn.org.nz/resources/1502-non-newtonian-fluids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 txBox="1"/>
          <p:nvPr>
            <p:ph type="title"/>
          </p:nvPr>
        </p:nvSpPr>
        <p:spPr>
          <a:xfrm>
            <a:off x="838200" y="365125"/>
            <a:ext cx="566419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Experiment: making and testing oobleck</a:t>
            </a:r>
            <a:endParaRPr/>
          </a:p>
        </p:txBody>
      </p:sp>
      <p:sp>
        <p:nvSpPr>
          <p:cNvPr id="188" name="Google Shape;188;p9"/>
          <p:cNvSpPr/>
          <p:nvPr/>
        </p:nvSpPr>
        <p:spPr>
          <a:xfrm>
            <a:off x="10319333" y="0"/>
            <a:ext cx="842502" cy="354793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9"/>
          <p:cNvSpPr txBox="1"/>
          <p:nvPr>
            <p:ph idx="1" type="body"/>
          </p:nvPr>
        </p:nvSpPr>
        <p:spPr>
          <a:xfrm>
            <a:off x="691820" y="2749596"/>
            <a:ext cx="10392739" cy="2794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/>
              <a:t>How to make oobleck:</a:t>
            </a:r>
            <a:endParaRPr/>
          </a:p>
          <a:p>
            <a:pPr indent="-514350" lvl="1" marL="97155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/>
              <a:t>Measure 2 cups of cornstarch and 1 cup of water into a bowl.</a:t>
            </a:r>
            <a:endParaRPr/>
          </a:p>
          <a:p>
            <a:pPr indent="-514350" lvl="1" marL="97155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/>
              <a:t>Mix them together by stirring slowly. This is your oobleck.</a:t>
            </a:r>
            <a:endParaRPr/>
          </a:p>
          <a:p>
            <a:pPr indent="-514350" lvl="1" marL="97155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/>
              <a:t>Tap the surface of the oobleck with your spoon. What happens?</a:t>
            </a:r>
            <a:endParaRPr/>
          </a:p>
          <a:p>
            <a:pPr indent="-514350" lvl="1" marL="97155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/>
              <a:t>Try </a:t>
            </a:r>
            <a:r>
              <a:rPr lang="en-US" sz="2000"/>
              <a:t>rolling</a:t>
            </a:r>
            <a:r>
              <a:rPr lang="en-US" sz="2000"/>
              <a:t> it into a ball. What happens when you stop rolling it?</a:t>
            </a:r>
            <a:endParaRPr/>
          </a:p>
          <a:p>
            <a:pPr indent="-514350" lvl="1" marL="97155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/>
              <a:t>Try stirring it slowly with your finger. Then stir quickly. Do you notice a difference?</a:t>
            </a:r>
            <a:endParaRPr/>
          </a:p>
        </p:txBody>
      </p:sp>
      <p:sp>
        <p:nvSpPr>
          <p:cNvPr id="190" name="Google Shape;190;p9"/>
          <p:cNvSpPr/>
          <p:nvPr/>
        </p:nvSpPr>
        <p:spPr>
          <a:xfrm>
            <a:off x="8080791" y="1327365"/>
            <a:ext cx="610857" cy="610857"/>
          </a:xfrm>
          <a:prstGeom prst="ellipse">
            <a:avLst/>
          </a:prstGeom>
          <a:noFill/>
          <a:ln cap="flat" cmpd="sng" w="1270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/>
          <p:nvPr/>
        </p:nvSpPr>
        <p:spPr>
          <a:xfrm>
            <a:off x="6619536" y="0"/>
            <a:ext cx="2093996" cy="1402773"/>
          </a:xfrm>
          <a:custGeom>
            <a:rect b="b" l="l" r="r" t="t"/>
            <a:pathLst>
              <a:path extrusionOk="0" h="1550992" w="2315251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9"/>
          <p:cNvSpPr/>
          <p:nvPr/>
        </p:nvSpPr>
        <p:spPr>
          <a:xfrm>
            <a:off x="5476147" y="5530635"/>
            <a:ext cx="3939038" cy="3939038"/>
          </a:xfrm>
          <a:prstGeom prst="arc">
            <a:avLst>
              <a:gd fmla="val 16200000" name="adj1"/>
              <a:gd fmla="val 20354996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9"/>
          <p:cNvSpPr/>
          <p:nvPr/>
        </p:nvSpPr>
        <p:spPr>
          <a:xfrm>
            <a:off x="6619536" y="6066084"/>
            <a:ext cx="1913062" cy="791916"/>
          </a:xfrm>
          <a:custGeom>
            <a:rect b="b" l="l" r="r" t="t"/>
            <a:pathLst>
              <a:path extrusionOk="0" h="824205" w="1991064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9"/>
          <p:cNvSpPr txBox="1"/>
          <p:nvPr/>
        </p:nvSpPr>
        <p:spPr>
          <a:xfrm>
            <a:off x="762814" y="1813029"/>
            <a:ext cx="6903720" cy="1183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Oobleck is a mixture of cornstarch and water that got its name from a Dr. Seuss book.</a:t>
            </a:r>
            <a:endParaRPr/>
          </a:p>
        </p:txBody>
      </p:sp>
      <p:sp>
        <p:nvSpPr>
          <p:cNvPr id="195" name="Google Shape;195;p9"/>
          <p:cNvSpPr txBox="1"/>
          <p:nvPr/>
        </p:nvSpPr>
        <p:spPr>
          <a:xfrm>
            <a:off x="691820" y="5740401"/>
            <a:ext cx="518066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think oobleck is a solid, liquid, or a non-Newtonian liquid?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2023-03-05T04:21:39Z</dcterms:created>
  <dc:creator>Jessica Steigerwald</dc:creator>
</cp:coreProperties>
</file>